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4"/>
  </p:notesMasterIdLst>
  <p:handoutMasterIdLst>
    <p:handoutMasterId r:id="rId15"/>
  </p:handoutMasterIdLst>
  <p:sldIdLst>
    <p:sldId id="282" r:id="rId2"/>
    <p:sldId id="319" r:id="rId3"/>
    <p:sldId id="283" r:id="rId4"/>
    <p:sldId id="312" r:id="rId5"/>
    <p:sldId id="313" r:id="rId6"/>
    <p:sldId id="314" r:id="rId7"/>
    <p:sldId id="315" r:id="rId8"/>
    <p:sldId id="316" r:id="rId9"/>
    <p:sldId id="287" r:id="rId10"/>
    <p:sldId id="296" r:id="rId11"/>
    <p:sldId id="289" r:id="rId12"/>
    <p:sldId id="317" r:id="rId13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3E131B47-81FB-4F09-9DFF-EEF364B59049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1097B75-BA63-4830-97DF-70D2546E21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324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1" cy="496889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64288252-4F53-4D89-BF3E-70771AF3125E}" type="datetimeFigureOut">
              <a:rPr lang="ru-RU" smtClean="0"/>
              <a:t>11.04.2019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14878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164"/>
            <a:ext cx="2946401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2D4BF74-B25E-4C38-816A-4F80A0593B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79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F478AC-6B9A-4EAA-ADBA-9C1863CE6085}" type="datetime1">
              <a:rPr lang="en-US" smtClean="0"/>
              <a:t>4/11/2019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DD0EF-4F7F-4D32-90CB-F3817B22AA00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17C6-54BE-47F5-B5AA-A1CCF95A1C8F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15EA-DF0B-465D-A008-EC343021910C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D588-1B89-48B7-A12B-59189223EFA1}" type="datetime1">
              <a:rPr lang="en-US" smtClean="0"/>
              <a:t>4/11/2019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7E25-1E06-4B68-850E-1537DC63CEBF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CE8D63-4769-477D-BB8C-6F713769B5FE}" type="datetime1">
              <a:rPr lang="en-US" smtClean="0"/>
              <a:t>4/11/2019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994C1ED-56B2-42F8-A767-66097B562229}" type="datetime1">
              <a:rPr lang="en-US" smtClean="0"/>
              <a:t>4/11/2019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C12-D5DF-4DBC-91E3-DCB3CC8A4E57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B9AD-735A-487D-A673-A09572965D99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E6DA8-0C9C-489B-BFF7-48BF90B3CEB2}" type="datetime1">
              <a:rPr lang="en-US" smtClean="0"/>
              <a:t>4/11/2019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E3ADD4B-CF32-4EA6-A546-5C1A773942CE}" type="datetime1">
              <a:rPr lang="en-US" smtClean="0"/>
              <a:t>4/11/2019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82296" indent="0" algn="ctr">
              <a:buNone/>
            </a:pPr>
            <a:endParaRPr lang="ru-RU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2D5C-6E57-4A02-82CD-C672EDA7BAE7}" type="slidenum">
              <a:rPr lang="ru-RU" smtClean="0"/>
              <a:t>1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433767"/>
              </p:ext>
            </p:extLst>
          </p:nvPr>
        </p:nvGraphicFramePr>
        <p:xfrm>
          <a:off x="533400" y="561842"/>
          <a:ext cx="8022232" cy="5887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87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                   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НИИ </a:t>
                      </a:r>
                      <a:r>
                        <a:rPr lang="ru-RU" sz="3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Интерэкомс – Консультационная компания Организации Объединенных Наций по промышленному </a:t>
                      </a:r>
                      <a:r>
                        <a:rPr lang="ru-RU" sz="3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развитию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effectLst/>
                        </a:rPr>
                        <a:t>27 лет на российском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effectLst/>
                        </a:rPr>
                        <a:t>и международном рынке</a:t>
                      </a:r>
                      <a:endParaRPr lang="ru-RU" sz="32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4" descr="Описание: logo2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86" y="548680"/>
            <a:ext cx="19716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3" descr="Описание: UNIDO_logo_на_дис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61842"/>
            <a:ext cx="1713612" cy="1679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Grp="1" noChangeArrowheads="1"/>
          </p:cNvSpPr>
          <p:nvPr/>
        </p:nvSpPr>
        <p:spPr bwMode="gray">
          <a:xfrm>
            <a:off x="1331640" y="6449309"/>
            <a:ext cx="9144000" cy="390525"/>
          </a:xfrm>
          <a:prstGeom prst="rect">
            <a:avLst/>
          </a:prstGeom>
          <a:gradFill rotWithShape="1">
            <a:gsLst>
              <a:gs pos="0">
                <a:srgbClr val="C0C0C0">
                  <a:alpha val="13000"/>
                </a:srgbClr>
              </a:gs>
              <a:gs pos="100000">
                <a:srgbClr val="C0C0C0">
                  <a:gamma/>
                  <a:tint val="8588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eaLnBrk="0" hangingPunct="0"/>
            <a:r>
              <a:rPr lang="en-US" sz="2000" b="1" dirty="0">
                <a:solidFill>
                  <a:srgbClr val="660033"/>
                </a:solidFill>
                <a:latin typeface="Arial" charset="0"/>
              </a:rPr>
              <a:t>WWW.INTERECOMS.RU</a:t>
            </a:r>
          </a:p>
        </p:txBody>
      </p:sp>
    </p:spTree>
    <p:extLst>
      <p:ext uri="{BB962C8B-B14F-4D97-AF65-F5344CB8AC3E}">
        <p14:creationId xmlns:p14="http://schemas.microsoft.com/office/powerpoint/2010/main" val="371256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60136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ru-RU" sz="4800" dirty="0" smtClean="0"/>
              <a:t>Направления деятельности ООО «НИИ «Интерэкомс» в области технического регулирования</a:t>
            </a:r>
          </a:p>
          <a:p>
            <a:pPr marL="109728" indent="0" algn="ctr">
              <a:buNone/>
            </a:pPr>
            <a:endParaRPr lang="ru-RU" sz="4800" dirty="0" smtClean="0"/>
          </a:p>
          <a:p>
            <a:r>
              <a:rPr lang="ru-RU" sz="4000" dirty="0" smtClean="0"/>
              <a:t>Разработка стандартов. Оценка соответствия услуг, систем менеджмента</a:t>
            </a:r>
          </a:p>
          <a:p>
            <a:r>
              <a:rPr lang="ru-RU" sz="4000" dirty="0" smtClean="0"/>
              <a:t>Разработка показателей, нормативов</a:t>
            </a:r>
          </a:p>
          <a:p>
            <a:r>
              <a:rPr lang="ru-RU" sz="4000" dirty="0" smtClean="0"/>
              <a:t>Нормативно-методическое обеспечение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0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867751"/>
              </p:ext>
            </p:extLst>
          </p:nvPr>
        </p:nvGraphicFramePr>
        <p:xfrm>
          <a:off x="762000" y="990600"/>
          <a:ext cx="7848600" cy="54102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84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1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Направления </a:t>
                      </a:r>
                      <a:r>
                        <a:rPr lang="ru-RU" sz="3200" dirty="0">
                          <a:effectLst/>
                        </a:rPr>
                        <a:t>деятельности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«ИНТЕРЭКОМС»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Управление </a:t>
                      </a:r>
                      <a:r>
                        <a:rPr lang="ru-RU" sz="3200" dirty="0">
                          <a:effectLst/>
                        </a:rPr>
                        <a:t>и развитие бизнеса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Совершенствование </a:t>
                      </a:r>
                      <a:r>
                        <a:rPr lang="ru-RU" sz="3200" dirty="0" smtClean="0">
                          <a:effectLst/>
                        </a:rPr>
                        <a:t>бизнес-процессов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</a:rPr>
                        <a:t>Оценка эффективности инвестиционных</a:t>
                      </a:r>
                      <a:r>
                        <a:rPr lang="ru-RU" sz="3200" baseline="0" dirty="0" smtClean="0">
                          <a:effectLst/>
                        </a:rPr>
                        <a:t> проектов</a:t>
                      </a:r>
                      <a:endParaRPr lang="ru-RU" sz="3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978" marR="7597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2D5C-6E57-4A02-82CD-C672EDA7BAE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/>
              <a:t>Центр сертификации систем качества «</a:t>
            </a:r>
            <a:r>
              <a:rPr lang="ru-RU" sz="3200" dirty="0" err="1"/>
              <a:t>Интерэкомс</a:t>
            </a:r>
            <a:r>
              <a:rPr lang="ru-RU" sz="3200" dirty="0"/>
              <a:t>»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610600" cy="4325112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Национальная с</a:t>
            </a:r>
            <a:r>
              <a:rPr lang="ru-RU" sz="3200" dirty="0" smtClean="0"/>
              <a:t>истема </a:t>
            </a:r>
            <a:r>
              <a:rPr lang="ru-RU" sz="3200" dirty="0" smtClean="0"/>
              <a:t>сертификации ГОСТ Р</a:t>
            </a:r>
          </a:p>
          <a:p>
            <a:r>
              <a:rPr lang="ru-RU" sz="3200" smtClean="0"/>
              <a:t>Национальная и</a:t>
            </a:r>
            <a:r>
              <a:rPr lang="ru-RU" sz="3200" smtClean="0"/>
              <a:t>нтегрированная </a:t>
            </a:r>
            <a:r>
              <a:rPr lang="ru-RU" sz="3200" smtClean="0"/>
              <a:t>система </a:t>
            </a:r>
            <a:r>
              <a:rPr lang="ru-RU" sz="3200" smtClean="0"/>
              <a:t>менеджмента «РСМ»</a:t>
            </a:r>
            <a:endParaRPr lang="ru-RU" sz="3200" dirty="0"/>
          </a:p>
          <a:p>
            <a:r>
              <a:rPr lang="ru-RU" sz="3200" dirty="0" smtClean="0"/>
              <a:t>Система добровольной сертификации «</a:t>
            </a:r>
            <a:r>
              <a:rPr lang="ru-RU" sz="3200" dirty="0" err="1" smtClean="0"/>
              <a:t>Интерэкомс</a:t>
            </a:r>
            <a:r>
              <a:rPr lang="ru-RU" sz="3200" dirty="0" smtClean="0"/>
              <a:t>»</a:t>
            </a:r>
          </a:p>
          <a:p>
            <a:r>
              <a:rPr lang="ru-RU" sz="3200" dirty="0" smtClean="0"/>
              <a:t>Международная система сертификации </a:t>
            </a:r>
            <a:r>
              <a:rPr lang="en-US" sz="3200" dirty="0" err="1" smtClean="0"/>
              <a:t>DAkkS</a:t>
            </a:r>
            <a:endParaRPr lang="en-US" sz="3200" dirty="0" smtClean="0"/>
          </a:p>
          <a:p>
            <a:r>
              <a:rPr lang="ru-RU" sz="3200" dirty="0" smtClean="0"/>
              <a:t>Система менеджмента противодействия коррупции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65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Организация объединённых наций по промышленному развитию </a:t>
            </a:r>
            <a:r>
              <a:rPr lang="en-US" dirty="0" smtClean="0">
                <a:solidFill>
                  <a:schemeClr val="tx1"/>
                </a:solidFill>
              </a:rPr>
              <a:t>UNIDO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b="1" i="1" dirty="0" smtClean="0"/>
              <a:t>Сертификат</a:t>
            </a:r>
          </a:p>
          <a:p>
            <a:pPr marL="109728" indent="0" algn="ctr">
              <a:buNone/>
            </a:pPr>
            <a:endParaRPr lang="ru-RU" sz="3600" dirty="0" smtClean="0"/>
          </a:p>
          <a:p>
            <a:pPr marL="109728" indent="0" algn="ctr">
              <a:buNone/>
            </a:pPr>
            <a:r>
              <a:rPr lang="ru-RU" sz="3600" dirty="0" smtClean="0"/>
              <a:t>НИИ «</a:t>
            </a:r>
            <a:r>
              <a:rPr lang="ru-RU" sz="3600" dirty="0" err="1" smtClean="0"/>
              <a:t>Интерэкомс</a:t>
            </a:r>
            <a:r>
              <a:rPr lang="ru-RU" sz="3600" dirty="0" smtClean="0"/>
              <a:t>» зарегистрирован Организацией объединенных наций по промышленному развитию в реестре «Учебные и исследовательские институты»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25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UNIDO_Diplom cop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762000"/>
            <a:ext cx="8435280" cy="5835696"/>
          </a:xfrm>
          <a:prstGeom prst="rect">
            <a:avLst/>
          </a:prstGeom>
          <a:noFill/>
          <a:extLst/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2D5C-6E57-4A02-82CD-C672EDA7BAE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НИИ «</a:t>
            </a:r>
            <a:r>
              <a:rPr lang="ru-RU" sz="3200" dirty="0" err="1" smtClean="0"/>
              <a:t>Интерэкомс</a:t>
            </a:r>
            <a:r>
              <a:rPr lang="ru-RU" sz="3200" dirty="0" smtClean="0"/>
              <a:t>» </a:t>
            </a:r>
            <a:br>
              <a:rPr lang="ru-RU" sz="3200" dirty="0" smtClean="0"/>
            </a:br>
            <a:r>
              <a:rPr lang="ru-RU" sz="3200" dirty="0" smtClean="0"/>
              <a:t>взаимодействует с </a:t>
            </a:r>
            <a:r>
              <a:rPr lang="ru-RU" sz="3200" dirty="0"/>
              <a:t>органами власти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Совет </a:t>
            </a:r>
            <a:r>
              <a:rPr lang="ru-RU" dirty="0"/>
              <a:t>Федерации Федерального собрания РФ</a:t>
            </a:r>
          </a:p>
          <a:p>
            <a:pPr marL="109728" indent="0">
              <a:buNone/>
            </a:pPr>
            <a:r>
              <a:rPr lang="ru-RU" dirty="0" smtClean="0"/>
              <a:t>Государственная Дума </a:t>
            </a:r>
            <a:r>
              <a:rPr lang="ru-RU" dirty="0"/>
              <a:t>Федерального собрания </a:t>
            </a:r>
            <a:r>
              <a:rPr lang="ru-RU" dirty="0" smtClean="0"/>
              <a:t>РФ</a:t>
            </a:r>
          </a:p>
          <a:p>
            <a:pPr marL="109728" indent="0">
              <a:buNone/>
            </a:pPr>
            <a:r>
              <a:rPr lang="ru-RU" dirty="0" smtClean="0"/>
              <a:t>Федеральная антимонопольная служба России</a:t>
            </a:r>
          </a:p>
          <a:p>
            <a:pPr marL="109728" indent="0">
              <a:buNone/>
            </a:pPr>
            <a:r>
              <a:rPr lang="ru-RU" dirty="0" err="1" smtClean="0"/>
              <a:t>Росстандарт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Министерство экономического развития РФ</a:t>
            </a:r>
          </a:p>
          <a:p>
            <a:pPr marL="109728" indent="0">
              <a:buNone/>
            </a:pPr>
            <a:r>
              <a:rPr lang="ru-RU" dirty="0" err="1" smtClean="0"/>
              <a:t>Ростехнадзор</a:t>
            </a:r>
            <a:endParaRPr lang="ru-RU" dirty="0" smtClean="0"/>
          </a:p>
          <a:p>
            <a:pPr marL="109728" indent="0">
              <a:buNone/>
            </a:pPr>
            <a:r>
              <a:rPr lang="ru-RU" dirty="0"/>
              <a:t>Министерство цифрового развития, связи и массовых коммуникаций </a:t>
            </a:r>
            <a:r>
              <a:rPr lang="ru-RU" dirty="0" smtClean="0"/>
              <a:t>РФ и др.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4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Взаимодействие с национальными техническими комитетами </a:t>
            </a:r>
            <a:r>
              <a:rPr lang="ru-RU" sz="3200" dirty="0" err="1"/>
              <a:t>Росстандарта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ТК 100 </a:t>
            </a:r>
            <a:r>
              <a:rPr lang="ru-RU" dirty="0" smtClean="0"/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and innovative management</a:t>
            </a:r>
            <a:r>
              <a:rPr lang="ru-RU" dirty="0" smtClean="0"/>
              <a:t>»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ТК </a:t>
            </a:r>
            <a:r>
              <a:rPr lang="ru-RU" dirty="0"/>
              <a:t>21 «Услуги связи, информатизации, организация и управление связью, строительство и эксплуатация объектов в сфере связи и информационных технологий» </a:t>
            </a:r>
          </a:p>
          <a:p>
            <a:pPr marL="0" indent="0" algn="just">
              <a:buNone/>
            </a:pPr>
            <a:r>
              <a:rPr lang="ru-RU" dirty="0"/>
              <a:t>ТК 20 «Экологический менеджмент и экономика»</a:t>
            </a:r>
          </a:p>
          <a:p>
            <a:pPr marL="0" indent="0" algn="just">
              <a:buNone/>
            </a:pPr>
            <a:r>
              <a:rPr lang="ru-RU" dirty="0" smtClean="0"/>
              <a:t>ТК </a:t>
            </a:r>
            <a:r>
              <a:rPr lang="ru-RU" dirty="0"/>
              <a:t>123 </a:t>
            </a:r>
            <a:r>
              <a:rPr lang="ru-RU" dirty="0" smtClean="0"/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 administration and anti-corruption activity</a:t>
            </a:r>
            <a:r>
              <a:rPr lang="ru-RU" dirty="0" smtClean="0"/>
              <a:t>»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1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/>
              <a:t>Научный журнал «Век качества»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Направления </a:t>
            </a:r>
          </a:p>
          <a:p>
            <a:pPr marL="0" indent="0">
              <a:buNone/>
            </a:pPr>
            <a:r>
              <a:rPr lang="ru-RU" dirty="0"/>
              <a:t>Экономика и управление народным хозяйством</a:t>
            </a:r>
          </a:p>
          <a:p>
            <a:pPr marL="0" indent="0">
              <a:buNone/>
            </a:pPr>
            <a:r>
              <a:rPr lang="ru-RU" dirty="0"/>
              <a:t>Системы, сети и устройства телекоммуникаций</a:t>
            </a:r>
          </a:p>
          <a:p>
            <a:pPr marL="0" indent="0">
              <a:buNone/>
            </a:pPr>
            <a:r>
              <a:rPr lang="ru-RU" dirty="0"/>
              <a:t>Теория и история права и государства; история учений о праве и государстве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Входит в перечень журналов ВАК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2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/>
              <a:t>Организация взаимодействия с органами власти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XXХ Международный конгресс «Безопасность, качество, экономика информационного общества»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 </a:t>
            </a:r>
            <a:r>
              <a:rPr lang="ru-RU" dirty="0"/>
              <a:t>июня 2018 г.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XIX Международная конференция «Стратегия и практика успешной деятельности» </a:t>
            </a:r>
          </a:p>
          <a:p>
            <a:pPr marL="0" indent="0">
              <a:buNone/>
            </a:pPr>
            <a:r>
              <a:rPr lang="ru-RU" dirty="0"/>
              <a:t>21-30 сентября 2018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0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Группа компаний «</a:t>
            </a:r>
            <a:r>
              <a:rPr lang="ru-RU" sz="3200" dirty="0" err="1" smtClean="0"/>
              <a:t>Интерэкомс</a:t>
            </a:r>
            <a:r>
              <a:rPr lang="ru-RU" sz="3200" dirty="0" smtClean="0"/>
              <a:t>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994168"/>
            <a:ext cx="8458200" cy="433043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/>
              <a:t>НИИ </a:t>
            </a:r>
            <a:r>
              <a:rPr lang="ru-RU" dirty="0" smtClean="0"/>
              <a:t>«</a:t>
            </a:r>
            <a:r>
              <a:rPr lang="ru-RU" dirty="0" err="1"/>
              <a:t>Интерэкомс</a:t>
            </a:r>
            <a:r>
              <a:rPr lang="ru-RU" dirty="0" smtClean="0"/>
              <a:t>»</a:t>
            </a:r>
            <a:endParaRPr lang="en-US" dirty="0" smtClean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Центр </a:t>
            </a:r>
            <a:r>
              <a:rPr lang="ru-RU" dirty="0"/>
              <a:t>сертификации систем </a:t>
            </a:r>
            <a:r>
              <a:rPr lang="ru-RU" dirty="0" smtClean="0"/>
              <a:t>качества «</a:t>
            </a:r>
            <a:r>
              <a:rPr lang="ru-RU" dirty="0" err="1" smtClean="0"/>
              <a:t>Интерэкомс</a:t>
            </a:r>
            <a:r>
              <a:rPr lang="ru-RU" dirty="0" smtClean="0"/>
              <a:t>»</a:t>
            </a:r>
            <a:endParaRPr lang="en-US" dirty="0" smtClean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/>
              <a:t>«Центр сертификации услуг </a:t>
            </a:r>
            <a:r>
              <a:rPr lang="ru-RU" dirty="0" smtClean="0"/>
              <a:t>и </a:t>
            </a:r>
            <a:r>
              <a:rPr lang="ru-RU" dirty="0"/>
              <a:t>информационных технологий</a:t>
            </a:r>
            <a:r>
              <a:rPr lang="ru-RU" dirty="0" smtClean="0"/>
              <a:t>»</a:t>
            </a:r>
            <a:endParaRPr lang="en-US" dirty="0" smtClean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dirty="0" smtClean="0"/>
              <a:t>Международный </a:t>
            </a:r>
            <a:r>
              <a:rPr lang="ru-RU" dirty="0"/>
              <a:t>институт качества </a:t>
            </a:r>
            <a:r>
              <a:rPr lang="ru-RU" dirty="0" smtClean="0"/>
              <a:t>бизнеса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5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12D5C-6E57-4A02-82CD-C672EDA7BAE7}" type="slidenum">
              <a:rPr lang="ru-RU" smtClean="0"/>
              <a:t>9</a:t>
            </a:fld>
            <a:endParaRPr lang="ru-RU"/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914399" y="762000"/>
            <a:ext cx="7451943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6096000"/>
            <a:ext cx="6200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Признания сертификата ЦССК «</a:t>
            </a:r>
            <a:r>
              <a:rPr lang="ru-RU" sz="2400" dirty="0" err="1" smtClean="0"/>
              <a:t>Интерэкомс</a:t>
            </a:r>
            <a:r>
              <a:rPr lang="ru-RU" sz="2400" dirty="0" smtClean="0"/>
              <a:t>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07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719</TotalTime>
  <Words>304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Book Antiqua</vt:lpstr>
      <vt:lpstr>Calibri</vt:lpstr>
      <vt:lpstr>Georgia</vt:lpstr>
      <vt:lpstr>Lucida Sans</vt:lpstr>
      <vt:lpstr>Times New Roman</vt:lpstr>
      <vt:lpstr>Wingdings 2</vt:lpstr>
      <vt:lpstr>Городская</vt:lpstr>
      <vt:lpstr>Презентация PowerPoint</vt:lpstr>
      <vt:lpstr>Организация объединённых наций по промышленному развитию UNIDO  </vt:lpstr>
      <vt:lpstr>Презентация PowerPoint</vt:lpstr>
      <vt:lpstr>НИИ «Интерэкомс»  взаимодействует с органами власти</vt:lpstr>
      <vt:lpstr>Взаимодействие с национальными техническими комитетами Росстандарта</vt:lpstr>
      <vt:lpstr>Научный журнал «Век качества»</vt:lpstr>
      <vt:lpstr>Организация взаимодействия с органами власти</vt:lpstr>
      <vt:lpstr>Группа компаний «Интерэкомс»</vt:lpstr>
      <vt:lpstr>Презентация PowerPoint</vt:lpstr>
      <vt:lpstr>Презентация PowerPoint</vt:lpstr>
      <vt:lpstr>Презентация PowerPoint</vt:lpstr>
      <vt:lpstr>Центр сертификации систем качества «Интерэкомс»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Alena Matveevskaya</dc:creator>
  <cp:lastModifiedBy>Alexander Larin</cp:lastModifiedBy>
  <cp:revision>75</cp:revision>
  <cp:lastPrinted>2019-04-10T15:33:54Z</cp:lastPrinted>
  <dcterms:created xsi:type="dcterms:W3CDTF">2013-09-05T12:29:47Z</dcterms:created>
  <dcterms:modified xsi:type="dcterms:W3CDTF">2019-04-11T11:13:16Z</dcterms:modified>
</cp:coreProperties>
</file>